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256" r:id="rId2"/>
    <p:sldId id="291" r:id="rId3"/>
    <p:sldId id="292" r:id="rId4"/>
    <p:sldId id="293" r:id="rId5"/>
    <p:sldId id="297" r:id="rId6"/>
    <p:sldId id="294" r:id="rId7"/>
    <p:sldId id="295" r:id="rId8"/>
    <p:sldId id="296" r:id="rId9"/>
    <p:sldId id="298" r:id="rId10"/>
    <p:sldId id="300" r:id="rId11"/>
    <p:sldId id="302" r:id="rId12"/>
    <p:sldId id="303" r:id="rId13"/>
    <p:sldId id="304" r:id="rId14"/>
    <p:sldId id="301" r:id="rId15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9">
          <p15:clr>
            <a:srgbClr val="A4A3A4"/>
          </p15:clr>
        </p15:guide>
        <p15:guide id="2" pos="2883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xkb1.com" initials="x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FF"/>
    <a:srgbClr val="FF0000"/>
    <a:srgbClr val="00CC00"/>
    <a:srgbClr val="339933"/>
    <a:srgbClr val="CC00CC"/>
    <a:srgbClr val="CC9900"/>
    <a:srgbClr val="CCCC00"/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42"/>
  </p:normalViewPr>
  <p:slideViewPr>
    <p:cSldViewPr showGuides="1">
      <p:cViewPr varScale="1">
        <p:scale>
          <a:sx n="68" d="100"/>
          <a:sy n="68" d="100"/>
        </p:scale>
        <p:origin x="1470" y="78"/>
      </p:cViewPr>
      <p:guideLst>
        <p:guide orient="horz" pos="2169"/>
        <p:guide pos="288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页眉占位符 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lvl1pPr>
              <a:buFont typeface="Arial" panose="020B0604020202020204" pitchFamily="34" charset="0"/>
              <a:buNone/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1" name="日期占位符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lvl1pPr algn="r">
              <a:buFont typeface="Arial" panose="020B0604020202020204" pitchFamily="34" charset="0"/>
              <a:buNone/>
              <a:defRPr sz="12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388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noFill/>
          </a:ln>
        </p:spPr>
      </p:sp>
      <p:sp>
        <p:nvSpPr>
          <p:cNvPr id="2053" name="备注占位符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第二级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第三级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第四级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第五级</a:t>
            </a:r>
          </a:p>
        </p:txBody>
      </p:sp>
      <p:sp>
        <p:nvSpPr>
          <p:cNvPr id="2054" name="页脚占位符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b" anchorCtr="0" compatLnSpc="1"/>
          <a:lstStyle>
            <a:lvl1pPr>
              <a:buFont typeface="Arial" panose="020B0604020202020204" pitchFamily="34" charset="0"/>
              <a:buNone/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5" name="灯片编号占位符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b" anchorCtr="0" compatLnSpc="1"/>
          <a:lstStyle/>
          <a:p>
            <a:pPr lvl="0" algn="r" eaLnBrk="1" hangingPunct="1"/>
            <a:fld id="{9A0DB2DC-4C9A-4742-B13C-FB6460FD3503}" type="slidenum">
              <a:rPr lang="zh-CN" altLang="en-US" sz="1200" dirty="0"/>
              <a:t>‹#›</a:t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  <a:t>‹#›</a:t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  <a:t>‹#›</a:t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noProof="1"/>
              <a:t>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  <a:t>‹#›</a:t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  <a:t>‹#›</a:t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  <a:t>‹#›</a:t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/>
              <a:t>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/>
              <a:t>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  <a:t>‹#›</a:t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/>
              <a:t>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/>
              <a:t>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  <a:t>‹#›</a:t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  <a:t>‹#›</a:t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  <a:t>‹#›</a:t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/>
              <a:t>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  <a:t>‹#›</a:t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0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  <a:t>‹#›</a:t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ctr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  <a:t>‹#›</a:t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 descr="http://img.pconline.com.cn/images/photoblog/6/8/0/9/6809900/20099/9/125243454633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0113" y="1916113"/>
            <a:ext cx="7848351" cy="43211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1" name="矩形 2064"/>
          <p:cNvSpPr>
            <a:spLocks noTextEdit="1"/>
          </p:cNvSpPr>
          <p:nvPr/>
        </p:nvSpPr>
        <p:spPr>
          <a:xfrm>
            <a:off x="3059113" y="1557338"/>
            <a:ext cx="649287" cy="1028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lstStyle/>
          <a:p>
            <a:pPr algn="ctr" eaLnBrk="0" hangingPunct="0"/>
            <a:endParaRPr lang="zh-CN" altLang="en-US" sz="3600">
              <a:ln w="12700" cap="flat" cmpd="sng">
                <a:solidFill>
                  <a:srgbClr val="EAEAEA"/>
                </a:solidFill>
                <a:prstDash val="solid"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A603AB">
                      <a:alpha val="100000"/>
                    </a:srgbClr>
                  </a:gs>
                  <a:gs pos="12000">
                    <a:srgbClr val="E81766">
                      <a:alpha val="100000"/>
                    </a:srgbClr>
                  </a:gs>
                  <a:gs pos="27000">
                    <a:srgbClr val="EE3F17">
                      <a:alpha val="100000"/>
                    </a:srgbClr>
                  </a:gs>
                  <a:gs pos="48000">
                    <a:srgbClr val="FFFF00">
                      <a:alpha val="100000"/>
                    </a:srgbClr>
                  </a:gs>
                  <a:gs pos="64999">
                    <a:srgbClr val="1A8D48">
                      <a:alpha val="100000"/>
                    </a:srgbClr>
                  </a:gs>
                  <a:gs pos="78999">
                    <a:srgbClr val="0819FB">
                      <a:alpha val="100000"/>
                    </a:srgbClr>
                  </a:gs>
                  <a:gs pos="100000">
                    <a:srgbClr val="A603AB">
                      <a:alpha val="100000"/>
                    </a:srgbClr>
                  </a:gs>
                </a:gsLst>
                <a:lin ang="0" scaled="1"/>
                <a:tileRect/>
              </a:gradFill>
              <a:effectLst>
                <a:outerShdw dist="35921" dir="2699999" sy="50000" kx="2115830" algn="bl" rotWithShape="0">
                  <a:srgbClr val="C0C0C0">
                    <a:alpha val="79999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052" name="矩形 1"/>
          <p:cNvSpPr/>
          <p:nvPr/>
        </p:nvSpPr>
        <p:spPr>
          <a:xfrm>
            <a:off x="2627313" y="1125538"/>
            <a:ext cx="3713162" cy="768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4400" b="1" dirty="0">
                <a:latin typeface="Calibri" panose="020F0502020204030204" pitchFamily="34" charset="0"/>
              </a:rPr>
              <a:t>11 </a:t>
            </a:r>
            <a:r>
              <a:rPr lang="zh-CN" altLang="en-US" sz="4400" b="1" dirty="0">
                <a:latin typeface="Calibri" panose="020F0502020204030204" pitchFamily="34" charset="0"/>
              </a:rPr>
              <a:t>热闹的大山</a:t>
            </a:r>
            <a:endParaRPr lang="zh-CN" altLang="en-US" sz="4400" dirty="0">
              <a:latin typeface="Calibri" panose="020F0502020204030204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131840" y="5301208"/>
            <a:ext cx="2448106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4400" b="1" i="0" u="none" strike="noStrike" kern="1200" cap="none" spc="0" normalizeH="0" baseline="0" noProof="1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  <a:t>第一课时</a:t>
            </a:r>
            <a:endParaRPr kumimoji="0" lang="zh-CN" altLang="en-US" sz="4400" b="1" i="0" u="none" strike="noStrike" kern="1200" cap="none" spc="0" normalizeH="0" baseline="0" noProof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4" name="WordArt 6"/>
          <p:cNvSpPr>
            <a:spLocks noTextEdit="1"/>
          </p:cNvSpPr>
          <p:nvPr/>
        </p:nvSpPr>
        <p:spPr>
          <a:xfrm>
            <a:off x="7772400" y="6308725"/>
            <a:ext cx="1371600" cy="350838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normAutofit/>
            <a:scene3d>
              <a:camera prst="legacyPerspectiveFront">
                <a:rot lat="20520000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 eaLnBrk="0" hangingPunct="0"/>
            <a:endParaRPr lang="zh-CN" altLang="en-US" sz="1800">
              <a:gradFill rotWithShape="1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  <a:tileRect/>
              </a:gra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矩形 3"/>
          <p:cNvSpPr/>
          <p:nvPr/>
        </p:nvSpPr>
        <p:spPr>
          <a:xfrm>
            <a:off x="900113" y="1341438"/>
            <a:ext cx="5262562" cy="6461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zh-CN" sz="3600" dirty="0">
                <a:latin typeface="Calibri" panose="020F0502020204030204" pitchFamily="34" charset="0"/>
              </a:rPr>
              <a:t>现在的大山是什么样的？</a:t>
            </a:r>
            <a:endParaRPr lang="zh-CN" altLang="en-US" sz="3600" dirty="0">
              <a:latin typeface="Calibri" panose="020F0502020204030204" pitchFamily="34" charset="0"/>
            </a:endParaRPr>
          </a:p>
        </p:txBody>
      </p:sp>
      <p:pic>
        <p:nvPicPr>
          <p:cNvPr id="5124" name="Picture 4" descr="http://s1.ifengimg.com/2015/02/15/545bf077c8e81bdb214a6c1b56a49eb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550" y="2133600"/>
            <a:ext cx="6913563" cy="410368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矩形 7"/>
          <p:cNvSpPr/>
          <p:nvPr/>
        </p:nvSpPr>
        <p:spPr>
          <a:xfrm>
            <a:off x="684213" y="1341438"/>
            <a:ext cx="8032750" cy="6461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zh-CN" sz="3600" dirty="0">
                <a:latin typeface="Calibri" panose="020F0502020204030204" pitchFamily="34" charset="0"/>
              </a:rPr>
              <a:t>现在的大山和原来相比，多了些什么？</a:t>
            </a:r>
            <a:endParaRPr lang="zh-CN" altLang="en-US" sz="3600" dirty="0">
              <a:latin typeface="Calibri" panose="020F0502020204030204" pitchFamily="34" charset="0"/>
            </a:endParaRPr>
          </a:p>
        </p:txBody>
      </p:sp>
      <p:pic>
        <p:nvPicPr>
          <p:cNvPr id="4098" name="Picture 2" descr="http://img1.juimg.com/150604/330526-1506040A208100.jpg"/>
          <p:cNvPicPr>
            <a:picLocks noChangeAspect="1"/>
          </p:cNvPicPr>
          <p:nvPr/>
        </p:nvPicPr>
        <p:blipFill>
          <a:blip r:embed="rId2"/>
          <a:srcRect r="594" b="5359"/>
          <a:stretch>
            <a:fillRect/>
          </a:stretch>
        </p:blipFill>
        <p:spPr>
          <a:xfrm>
            <a:off x="611188" y="1989138"/>
            <a:ext cx="7705725" cy="43195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2" name="WordArt 4"/>
          <p:cNvSpPr>
            <a:spLocks noTextEdit="1"/>
          </p:cNvSpPr>
          <p:nvPr/>
        </p:nvSpPr>
        <p:spPr>
          <a:xfrm>
            <a:off x="7772400" y="6308725"/>
            <a:ext cx="1371600" cy="350838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normAutofit/>
            <a:scene3d>
              <a:camera prst="legacyPerspectiveFront">
                <a:rot lat="20520000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 eaLnBrk="0" hangingPunct="0"/>
            <a:endParaRPr lang="zh-CN" altLang="en-US" sz="1800">
              <a:gradFill rotWithShape="1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  <a:tileRect/>
              </a:gra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 cstate="print"/>
          <a:srcRect t="19596" r="2166" b="6171"/>
          <a:stretch>
            <a:fillRect/>
          </a:stretch>
        </p:blipFill>
        <p:spPr bwMode="auto">
          <a:xfrm>
            <a:off x="539552" y="980728"/>
            <a:ext cx="7920880" cy="3987824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3074" name="Picture 2" descr="http://i.dimg.cc/d1/10/eb/47/75/af/08/b3/e0/00/4d/48/15/2f/ee/75.jpg"/>
          <p:cNvPicPr>
            <a:picLocks noChangeAspect="1"/>
          </p:cNvPicPr>
          <p:nvPr/>
        </p:nvPicPr>
        <p:blipFill>
          <a:blip r:embed="rId3"/>
          <a:srcRect t="8064" b="11298"/>
          <a:stretch>
            <a:fillRect/>
          </a:stretch>
        </p:blipFill>
        <p:spPr>
          <a:xfrm>
            <a:off x="684213" y="3429000"/>
            <a:ext cx="3816350" cy="28797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79" name="Picture 7" descr="http://pic.58pic.com/58pic/11/28/93/47B58PICQFs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00563" y="3429000"/>
            <a:ext cx="4032250" cy="28797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矩形 8"/>
          <p:cNvSpPr/>
          <p:nvPr/>
        </p:nvSpPr>
        <p:spPr>
          <a:xfrm>
            <a:off x="684213" y="3068638"/>
            <a:ext cx="6940550" cy="58578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zh-CN" sz="3200" b="1" dirty="0">
                <a:latin typeface="Calibri" panose="020F0502020204030204" pitchFamily="34" charset="0"/>
              </a:rPr>
              <a:t>瞧，一位老爷爷来了，他来干什么呢</a:t>
            </a:r>
            <a:r>
              <a:rPr lang="en-US" altLang="zh-CN" sz="3200" b="1" dirty="0">
                <a:latin typeface="Calibri" panose="020F0502020204030204" pitchFamily="34" charset="0"/>
              </a:rPr>
              <a:t>?</a:t>
            </a:r>
            <a:endParaRPr lang="zh-CN" altLang="en-US" sz="3200" b="1" dirty="0">
              <a:latin typeface="Calibri" panose="020F050202020403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84213" y="1125538"/>
            <a:ext cx="7188200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zh-CN" sz="3200" b="1" dirty="0">
                <a:latin typeface="Calibri" panose="020F0502020204030204" pitchFamily="34" charset="0"/>
              </a:rPr>
              <a:t>老爷爷的勤劳感动了小鸟，小动物们。</a:t>
            </a:r>
            <a:endParaRPr lang="zh-CN" altLang="en-US" sz="3200" b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jy.leshan.cn/UploadFiles/xwpd/2015/11/201511230958519783.jpg"/>
          <p:cNvPicPr>
            <a:picLocks noChangeAspect="1"/>
          </p:cNvPicPr>
          <p:nvPr/>
        </p:nvPicPr>
        <p:blipFill>
          <a:blip r:embed="rId2"/>
          <a:srcRect t="9001" r="-1453" b="11858"/>
          <a:stretch>
            <a:fillRect/>
          </a:stretch>
        </p:blipFill>
        <p:spPr>
          <a:xfrm>
            <a:off x="539750" y="1125538"/>
            <a:ext cx="4464050" cy="50403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52" name="Picture 4" descr="http://1832.img.pp.sohu.com.cn/images/blog/2013/5/1/22/2/u80888242_13f2922ed78g85_blog.jpg"/>
          <p:cNvPicPr>
            <a:picLocks noChangeAspect="1"/>
          </p:cNvPicPr>
          <p:nvPr/>
        </p:nvPicPr>
        <p:blipFill>
          <a:blip r:embed="rId3"/>
          <a:srcRect r="1178" b="5789"/>
          <a:stretch>
            <a:fillRect/>
          </a:stretch>
        </p:blipFill>
        <p:spPr>
          <a:xfrm>
            <a:off x="4932363" y="1125538"/>
            <a:ext cx="3671887" cy="48244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0" y="2565400"/>
            <a:ext cx="3810000" cy="3810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矩形 2"/>
          <p:cNvSpPr/>
          <p:nvPr/>
        </p:nvSpPr>
        <p:spPr>
          <a:xfrm>
            <a:off x="2339975" y="2254250"/>
            <a:ext cx="3724275" cy="22161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3800" b="0" i="0" u="none" strike="noStrike" kern="1200" cap="none" spc="0" normalizeH="0" baseline="0" noProof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  <a:t>再见</a:t>
            </a:r>
            <a:endParaRPr kumimoji="0" lang="zh-CN" altLang="en-US" sz="13800" b="0" i="0" u="none" strike="noStrike" kern="1200" cap="none" spc="0" normalizeH="0" baseline="0" noProof="1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364" name="WordArt 4"/>
          <p:cNvSpPr>
            <a:spLocks noTextEdit="1"/>
          </p:cNvSpPr>
          <p:nvPr/>
        </p:nvSpPr>
        <p:spPr>
          <a:xfrm>
            <a:off x="7772400" y="6308725"/>
            <a:ext cx="1371600" cy="350838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normAutofit/>
            <a:scene3d>
              <a:camera prst="legacyPerspectiveFront">
                <a:rot lat="20520000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endParaRPr lang="zh-CN" altLang="en-US" sz="1800">
              <a:gradFill rotWithShape="1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  <a:tileRect/>
              </a:gra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guandongphoto.com/data/attachment/forum/201702/08/214459heyuetut1exmaw1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313" y="981075"/>
            <a:ext cx="8064500" cy="53276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矩形 2"/>
          <p:cNvSpPr/>
          <p:nvPr/>
        </p:nvSpPr>
        <p:spPr>
          <a:xfrm>
            <a:off x="827088" y="1196975"/>
            <a:ext cx="7632700" cy="1200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zh-CN" sz="3600" dirty="0">
                <a:latin typeface="Calibri" panose="020F0502020204030204" pitchFamily="34" charset="0"/>
              </a:rPr>
              <a:t>大山以前是什么样子？后来是什么样子？是谁把大山变成现在这个样子？</a:t>
            </a:r>
            <a:r>
              <a:rPr lang="en-US" altLang="zh-CN" sz="3600" dirty="0">
                <a:latin typeface="Calibri" panose="020F0502020204030204" pitchFamily="34" charset="0"/>
              </a:rPr>
              <a:t> </a:t>
            </a:r>
            <a:endParaRPr lang="zh-CN" altLang="en-US" sz="3600" dirty="0">
              <a:latin typeface="Calibri" panose="020F0502020204030204" pitchFamily="34" charset="0"/>
            </a:endParaRPr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2276872"/>
            <a:ext cx="6840760" cy="4010774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063" y="1050925"/>
            <a:ext cx="1306512" cy="15398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3" name="矩形 7"/>
          <p:cNvSpPr/>
          <p:nvPr/>
        </p:nvSpPr>
        <p:spPr>
          <a:xfrm>
            <a:off x="1835150" y="1628775"/>
            <a:ext cx="5113338" cy="1938338"/>
          </a:xfrm>
          <a:prstGeom prst="rect">
            <a:avLst/>
          </a:prstGeom>
          <a:solidFill>
            <a:srgbClr val="FF99FF"/>
          </a:solidFill>
          <a:ln w="9525">
            <a:noFill/>
          </a:ln>
        </p:spPr>
        <p:txBody>
          <a:bodyPr>
            <a:spAutoFit/>
          </a:bodyPr>
          <a:lstStyle/>
          <a:p>
            <a:r>
              <a:rPr lang="zh-CN" altLang="zh-CN" sz="4000" dirty="0">
                <a:latin typeface="黑体" panose="02010609060101010101" pitchFamily="2" charset="-122"/>
                <a:ea typeface="黑体" panose="02010609060101010101" pitchFamily="2" charset="-122"/>
              </a:rPr>
              <a:t>热、秃、难、皱、眉、恼、晒、焦、袋、撒、萌、筑、聚、股</a:t>
            </a:r>
            <a:endParaRPr lang="zh-CN" altLang="en-US" sz="40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10" name="图片 9" descr="u=1521812482,3104835134&amp;fm=21&amp;gp=0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9F9FB"/>
              </a:clrFrom>
              <a:clrTo>
                <a:srgbClr val="F9F9FB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87900" y="4076700"/>
            <a:ext cx="3429000" cy="20955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9"/>
          <p:cNvGrpSpPr/>
          <p:nvPr/>
        </p:nvGrpSpPr>
        <p:grpSpPr>
          <a:xfrm>
            <a:off x="684213" y="1341438"/>
            <a:ext cx="1800225" cy="1727200"/>
            <a:chOff x="1104" y="880"/>
            <a:chExt cx="1104" cy="1032"/>
          </a:xfrm>
        </p:grpSpPr>
        <p:sp>
          <p:nvSpPr>
            <p:cNvPr id="6208" name="Rectangle 30"/>
            <p:cNvSpPr/>
            <p:nvPr/>
          </p:nvSpPr>
          <p:spPr>
            <a:xfrm>
              <a:off x="1656" y="1392"/>
              <a:ext cx="552" cy="520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zh-CN" altLang="zh-CN" sz="48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6209" name="Rectangle 31"/>
            <p:cNvSpPr/>
            <p:nvPr/>
          </p:nvSpPr>
          <p:spPr>
            <a:xfrm>
              <a:off x="1104" y="1392"/>
              <a:ext cx="552" cy="520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zh-CN" altLang="zh-CN" sz="48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6210" name="Rectangle 32"/>
            <p:cNvSpPr/>
            <p:nvPr/>
          </p:nvSpPr>
          <p:spPr>
            <a:xfrm>
              <a:off x="1656" y="880"/>
              <a:ext cx="552" cy="512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zh-CN" altLang="zh-CN" sz="48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6211" name="Rectangle 33"/>
            <p:cNvSpPr/>
            <p:nvPr/>
          </p:nvSpPr>
          <p:spPr>
            <a:xfrm>
              <a:off x="1104" y="880"/>
              <a:ext cx="552" cy="512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zh-CN" altLang="zh-CN" sz="48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6212" name="Line 34"/>
            <p:cNvSpPr/>
            <p:nvPr/>
          </p:nvSpPr>
          <p:spPr>
            <a:xfrm>
              <a:off x="1104" y="880"/>
              <a:ext cx="1104" cy="0"/>
            </a:xfrm>
            <a:prstGeom prst="line">
              <a:avLst/>
            </a:prstGeom>
            <a:ln w="28575" cap="sq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6213" name="Line 35"/>
            <p:cNvSpPr/>
            <p:nvPr/>
          </p:nvSpPr>
          <p:spPr>
            <a:xfrm>
              <a:off x="1104" y="1392"/>
              <a:ext cx="1104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6214" name="Line 36"/>
            <p:cNvSpPr/>
            <p:nvPr/>
          </p:nvSpPr>
          <p:spPr>
            <a:xfrm>
              <a:off x="1104" y="1912"/>
              <a:ext cx="1104" cy="0"/>
            </a:xfrm>
            <a:prstGeom prst="line">
              <a:avLst/>
            </a:prstGeom>
            <a:ln w="28575" cap="sq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6215" name="Line 37"/>
            <p:cNvSpPr/>
            <p:nvPr/>
          </p:nvSpPr>
          <p:spPr>
            <a:xfrm>
              <a:off x="1104" y="880"/>
              <a:ext cx="0" cy="1032"/>
            </a:xfrm>
            <a:prstGeom prst="line">
              <a:avLst/>
            </a:prstGeom>
            <a:ln w="28575" cap="sq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6216" name="Line 38"/>
            <p:cNvSpPr/>
            <p:nvPr/>
          </p:nvSpPr>
          <p:spPr>
            <a:xfrm>
              <a:off x="1656" y="880"/>
              <a:ext cx="0" cy="1032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6217" name="Line 39"/>
            <p:cNvSpPr/>
            <p:nvPr/>
          </p:nvSpPr>
          <p:spPr>
            <a:xfrm>
              <a:off x="2208" y="880"/>
              <a:ext cx="0" cy="1032"/>
            </a:xfrm>
            <a:prstGeom prst="line">
              <a:avLst/>
            </a:prstGeom>
            <a:ln w="28575" cap="sq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</p:grpSp>
      <p:sp>
        <p:nvSpPr>
          <p:cNvPr id="85" name="Text Box 40"/>
          <p:cNvSpPr txBox="1"/>
          <p:nvPr/>
        </p:nvSpPr>
        <p:spPr>
          <a:xfrm>
            <a:off x="827088" y="1196975"/>
            <a:ext cx="1800225" cy="18621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15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公</a:t>
            </a:r>
          </a:p>
        </p:txBody>
      </p:sp>
      <p:grpSp>
        <p:nvGrpSpPr>
          <p:cNvPr id="6148" name="Group 29"/>
          <p:cNvGrpSpPr/>
          <p:nvPr/>
        </p:nvGrpSpPr>
        <p:grpSpPr>
          <a:xfrm>
            <a:off x="2484438" y="1341438"/>
            <a:ext cx="1727200" cy="1727200"/>
            <a:chOff x="1104" y="880"/>
            <a:chExt cx="1104" cy="1032"/>
          </a:xfrm>
        </p:grpSpPr>
        <p:sp>
          <p:nvSpPr>
            <p:cNvPr id="6198" name="Rectangle 30"/>
            <p:cNvSpPr/>
            <p:nvPr/>
          </p:nvSpPr>
          <p:spPr>
            <a:xfrm>
              <a:off x="1656" y="1392"/>
              <a:ext cx="552" cy="520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zh-CN" altLang="zh-CN" sz="48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6199" name="Rectangle 31"/>
            <p:cNvSpPr/>
            <p:nvPr/>
          </p:nvSpPr>
          <p:spPr>
            <a:xfrm>
              <a:off x="1104" y="1392"/>
              <a:ext cx="552" cy="520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zh-CN" altLang="zh-CN" sz="48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6200" name="Rectangle 32"/>
            <p:cNvSpPr/>
            <p:nvPr/>
          </p:nvSpPr>
          <p:spPr>
            <a:xfrm>
              <a:off x="1656" y="880"/>
              <a:ext cx="552" cy="512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zh-CN" altLang="zh-CN" sz="48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6201" name="Rectangle 33"/>
            <p:cNvSpPr/>
            <p:nvPr/>
          </p:nvSpPr>
          <p:spPr>
            <a:xfrm>
              <a:off x="1104" y="880"/>
              <a:ext cx="552" cy="512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zh-CN" altLang="zh-CN" sz="48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6202" name="Line 34"/>
            <p:cNvSpPr/>
            <p:nvPr/>
          </p:nvSpPr>
          <p:spPr>
            <a:xfrm>
              <a:off x="1104" y="880"/>
              <a:ext cx="1104" cy="0"/>
            </a:xfrm>
            <a:prstGeom prst="line">
              <a:avLst/>
            </a:prstGeom>
            <a:ln w="28575" cap="sq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6203" name="Line 35"/>
            <p:cNvSpPr/>
            <p:nvPr/>
          </p:nvSpPr>
          <p:spPr>
            <a:xfrm>
              <a:off x="1104" y="1392"/>
              <a:ext cx="1104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6204" name="Line 36"/>
            <p:cNvSpPr/>
            <p:nvPr/>
          </p:nvSpPr>
          <p:spPr>
            <a:xfrm>
              <a:off x="1104" y="1912"/>
              <a:ext cx="1104" cy="0"/>
            </a:xfrm>
            <a:prstGeom prst="line">
              <a:avLst/>
            </a:prstGeom>
            <a:ln w="28575" cap="sq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6205" name="Line 37"/>
            <p:cNvSpPr/>
            <p:nvPr/>
          </p:nvSpPr>
          <p:spPr>
            <a:xfrm>
              <a:off x="1104" y="880"/>
              <a:ext cx="0" cy="1032"/>
            </a:xfrm>
            <a:prstGeom prst="line">
              <a:avLst/>
            </a:prstGeom>
            <a:ln w="28575" cap="sq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6206" name="Line 38"/>
            <p:cNvSpPr/>
            <p:nvPr/>
          </p:nvSpPr>
          <p:spPr>
            <a:xfrm>
              <a:off x="1656" y="880"/>
              <a:ext cx="0" cy="1032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6207" name="Line 39"/>
            <p:cNvSpPr/>
            <p:nvPr/>
          </p:nvSpPr>
          <p:spPr>
            <a:xfrm>
              <a:off x="2208" y="880"/>
              <a:ext cx="0" cy="1032"/>
            </a:xfrm>
            <a:prstGeom prst="line">
              <a:avLst/>
            </a:prstGeom>
            <a:ln w="28575" cap="sq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</p:grpSp>
      <p:sp>
        <p:nvSpPr>
          <p:cNvPr id="97" name="Text Box 40"/>
          <p:cNvSpPr txBox="1"/>
          <p:nvPr/>
        </p:nvSpPr>
        <p:spPr>
          <a:xfrm>
            <a:off x="2484438" y="1268413"/>
            <a:ext cx="1727200" cy="18621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15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间</a:t>
            </a:r>
          </a:p>
        </p:txBody>
      </p:sp>
      <p:grpSp>
        <p:nvGrpSpPr>
          <p:cNvPr id="6150" name="Group 29"/>
          <p:cNvGrpSpPr/>
          <p:nvPr/>
        </p:nvGrpSpPr>
        <p:grpSpPr>
          <a:xfrm>
            <a:off x="4211638" y="1341438"/>
            <a:ext cx="1728787" cy="1727200"/>
            <a:chOff x="1104" y="880"/>
            <a:chExt cx="1104" cy="1032"/>
          </a:xfrm>
        </p:grpSpPr>
        <p:sp>
          <p:nvSpPr>
            <p:cNvPr id="6188" name="Rectangle 30"/>
            <p:cNvSpPr/>
            <p:nvPr/>
          </p:nvSpPr>
          <p:spPr>
            <a:xfrm>
              <a:off x="1656" y="1392"/>
              <a:ext cx="552" cy="520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zh-CN" altLang="zh-CN" sz="48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6189" name="Rectangle 31"/>
            <p:cNvSpPr/>
            <p:nvPr/>
          </p:nvSpPr>
          <p:spPr>
            <a:xfrm>
              <a:off x="1104" y="1392"/>
              <a:ext cx="552" cy="520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zh-CN" altLang="zh-CN" sz="48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6190" name="Rectangle 32"/>
            <p:cNvSpPr/>
            <p:nvPr/>
          </p:nvSpPr>
          <p:spPr>
            <a:xfrm>
              <a:off x="1656" y="880"/>
              <a:ext cx="552" cy="512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zh-CN" altLang="zh-CN" sz="48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6191" name="Rectangle 33"/>
            <p:cNvSpPr/>
            <p:nvPr/>
          </p:nvSpPr>
          <p:spPr>
            <a:xfrm>
              <a:off x="1104" y="880"/>
              <a:ext cx="552" cy="512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zh-CN" altLang="zh-CN" sz="48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6192" name="Line 34"/>
            <p:cNvSpPr/>
            <p:nvPr/>
          </p:nvSpPr>
          <p:spPr>
            <a:xfrm>
              <a:off x="1104" y="880"/>
              <a:ext cx="1104" cy="0"/>
            </a:xfrm>
            <a:prstGeom prst="line">
              <a:avLst/>
            </a:prstGeom>
            <a:ln w="28575" cap="sq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6193" name="Line 35"/>
            <p:cNvSpPr/>
            <p:nvPr/>
          </p:nvSpPr>
          <p:spPr>
            <a:xfrm>
              <a:off x="1104" y="1392"/>
              <a:ext cx="1104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6194" name="Line 36"/>
            <p:cNvSpPr/>
            <p:nvPr/>
          </p:nvSpPr>
          <p:spPr>
            <a:xfrm>
              <a:off x="1104" y="1912"/>
              <a:ext cx="1104" cy="0"/>
            </a:xfrm>
            <a:prstGeom prst="line">
              <a:avLst/>
            </a:prstGeom>
            <a:ln w="28575" cap="sq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6195" name="Line 37"/>
            <p:cNvSpPr/>
            <p:nvPr/>
          </p:nvSpPr>
          <p:spPr>
            <a:xfrm>
              <a:off x="1104" y="880"/>
              <a:ext cx="0" cy="1032"/>
            </a:xfrm>
            <a:prstGeom prst="line">
              <a:avLst/>
            </a:prstGeom>
            <a:ln w="28575" cap="sq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6196" name="Line 38"/>
            <p:cNvSpPr/>
            <p:nvPr/>
          </p:nvSpPr>
          <p:spPr>
            <a:xfrm>
              <a:off x="1656" y="880"/>
              <a:ext cx="0" cy="1032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6197" name="Line 39"/>
            <p:cNvSpPr/>
            <p:nvPr/>
          </p:nvSpPr>
          <p:spPr>
            <a:xfrm>
              <a:off x="2208" y="880"/>
              <a:ext cx="0" cy="1032"/>
            </a:xfrm>
            <a:prstGeom prst="line">
              <a:avLst/>
            </a:prstGeom>
            <a:ln w="28575" cap="sq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</p:grpSp>
      <p:sp>
        <p:nvSpPr>
          <p:cNvPr id="109" name="Text Box 40"/>
          <p:cNvSpPr txBox="1"/>
          <p:nvPr/>
        </p:nvSpPr>
        <p:spPr>
          <a:xfrm>
            <a:off x="4284663" y="1268413"/>
            <a:ext cx="1582737" cy="18621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15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种</a:t>
            </a:r>
          </a:p>
        </p:txBody>
      </p:sp>
      <p:grpSp>
        <p:nvGrpSpPr>
          <p:cNvPr id="5" name="Group 29"/>
          <p:cNvGrpSpPr/>
          <p:nvPr/>
        </p:nvGrpSpPr>
        <p:grpSpPr>
          <a:xfrm>
            <a:off x="755650" y="3644900"/>
            <a:ext cx="1800225" cy="1728788"/>
            <a:chOff x="1104" y="880"/>
            <a:chExt cx="1104" cy="1032"/>
          </a:xfrm>
        </p:grpSpPr>
        <p:sp>
          <p:nvSpPr>
            <p:cNvPr id="6178" name="Rectangle 30"/>
            <p:cNvSpPr/>
            <p:nvPr/>
          </p:nvSpPr>
          <p:spPr>
            <a:xfrm>
              <a:off x="1656" y="1392"/>
              <a:ext cx="552" cy="520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zh-CN" altLang="zh-CN" sz="48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6179" name="Rectangle 31"/>
            <p:cNvSpPr/>
            <p:nvPr/>
          </p:nvSpPr>
          <p:spPr>
            <a:xfrm>
              <a:off x="1104" y="1392"/>
              <a:ext cx="552" cy="520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zh-CN" altLang="zh-CN" sz="48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6180" name="Rectangle 32"/>
            <p:cNvSpPr/>
            <p:nvPr/>
          </p:nvSpPr>
          <p:spPr>
            <a:xfrm>
              <a:off x="1656" y="880"/>
              <a:ext cx="552" cy="512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zh-CN" altLang="zh-CN" sz="48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6181" name="Rectangle 33"/>
            <p:cNvSpPr/>
            <p:nvPr/>
          </p:nvSpPr>
          <p:spPr>
            <a:xfrm>
              <a:off x="1104" y="880"/>
              <a:ext cx="552" cy="512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zh-CN" altLang="zh-CN" sz="48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6182" name="Line 34"/>
            <p:cNvSpPr/>
            <p:nvPr/>
          </p:nvSpPr>
          <p:spPr>
            <a:xfrm>
              <a:off x="1104" y="880"/>
              <a:ext cx="1104" cy="0"/>
            </a:xfrm>
            <a:prstGeom prst="line">
              <a:avLst/>
            </a:prstGeom>
            <a:ln w="28575" cap="sq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6183" name="Line 35"/>
            <p:cNvSpPr/>
            <p:nvPr/>
          </p:nvSpPr>
          <p:spPr>
            <a:xfrm>
              <a:off x="1104" y="1392"/>
              <a:ext cx="1104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6184" name="Line 36"/>
            <p:cNvSpPr/>
            <p:nvPr/>
          </p:nvSpPr>
          <p:spPr>
            <a:xfrm>
              <a:off x="1104" y="1912"/>
              <a:ext cx="1104" cy="0"/>
            </a:xfrm>
            <a:prstGeom prst="line">
              <a:avLst/>
            </a:prstGeom>
            <a:ln w="28575" cap="sq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6185" name="Line 37"/>
            <p:cNvSpPr/>
            <p:nvPr/>
          </p:nvSpPr>
          <p:spPr>
            <a:xfrm>
              <a:off x="1104" y="880"/>
              <a:ext cx="0" cy="1032"/>
            </a:xfrm>
            <a:prstGeom prst="line">
              <a:avLst/>
            </a:prstGeom>
            <a:ln w="28575" cap="sq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6186" name="Line 38"/>
            <p:cNvSpPr/>
            <p:nvPr/>
          </p:nvSpPr>
          <p:spPr>
            <a:xfrm>
              <a:off x="1656" y="880"/>
              <a:ext cx="0" cy="1032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6187" name="Line 39"/>
            <p:cNvSpPr/>
            <p:nvPr/>
          </p:nvSpPr>
          <p:spPr>
            <a:xfrm>
              <a:off x="2208" y="880"/>
              <a:ext cx="0" cy="1032"/>
            </a:xfrm>
            <a:prstGeom prst="line">
              <a:avLst/>
            </a:prstGeom>
            <a:ln w="28575" cap="sq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</p:grpSp>
      <p:sp>
        <p:nvSpPr>
          <p:cNvPr id="132" name="Text Box 40"/>
          <p:cNvSpPr txBox="1"/>
          <p:nvPr/>
        </p:nvSpPr>
        <p:spPr>
          <a:xfrm>
            <a:off x="2555875" y="3587750"/>
            <a:ext cx="1800225" cy="18621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15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洗</a:t>
            </a:r>
          </a:p>
        </p:txBody>
      </p:sp>
      <p:grpSp>
        <p:nvGrpSpPr>
          <p:cNvPr id="6" name="Group 29"/>
          <p:cNvGrpSpPr/>
          <p:nvPr/>
        </p:nvGrpSpPr>
        <p:grpSpPr>
          <a:xfrm>
            <a:off x="2555875" y="3644900"/>
            <a:ext cx="1728788" cy="1728788"/>
            <a:chOff x="1104" y="880"/>
            <a:chExt cx="1104" cy="1032"/>
          </a:xfrm>
        </p:grpSpPr>
        <p:sp>
          <p:nvSpPr>
            <p:cNvPr id="6168" name="Rectangle 30"/>
            <p:cNvSpPr/>
            <p:nvPr/>
          </p:nvSpPr>
          <p:spPr>
            <a:xfrm>
              <a:off x="1656" y="1392"/>
              <a:ext cx="552" cy="520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zh-CN" altLang="zh-CN" sz="48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6169" name="Rectangle 31"/>
            <p:cNvSpPr/>
            <p:nvPr/>
          </p:nvSpPr>
          <p:spPr>
            <a:xfrm>
              <a:off x="1104" y="1392"/>
              <a:ext cx="552" cy="520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zh-CN" altLang="zh-CN" sz="48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6170" name="Rectangle 32"/>
            <p:cNvSpPr/>
            <p:nvPr/>
          </p:nvSpPr>
          <p:spPr>
            <a:xfrm>
              <a:off x="1656" y="880"/>
              <a:ext cx="552" cy="512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zh-CN" altLang="zh-CN" sz="48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6171" name="Rectangle 33"/>
            <p:cNvSpPr/>
            <p:nvPr/>
          </p:nvSpPr>
          <p:spPr>
            <a:xfrm>
              <a:off x="1104" y="880"/>
              <a:ext cx="552" cy="512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zh-CN" altLang="zh-CN" sz="48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6172" name="Line 34"/>
            <p:cNvSpPr/>
            <p:nvPr/>
          </p:nvSpPr>
          <p:spPr>
            <a:xfrm>
              <a:off x="1104" y="880"/>
              <a:ext cx="1104" cy="0"/>
            </a:xfrm>
            <a:prstGeom prst="line">
              <a:avLst/>
            </a:prstGeom>
            <a:ln w="28575" cap="sq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6173" name="Line 35"/>
            <p:cNvSpPr/>
            <p:nvPr/>
          </p:nvSpPr>
          <p:spPr>
            <a:xfrm>
              <a:off x="1104" y="1392"/>
              <a:ext cx="1104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6174" name="Line 36"/>
            <p:cNvSpPr/>
            <p:nvPr/>
          </p:nvSpPr>
          <p:spPr>
            <a:xfrm>
              <a:off x="1104" y="1912"/>
              <a:ext cx="1104" cy="0"/>
            </a:xfrm>
            <a:prstGeom prst="line">
              <a:avLst/>
            </a:prstGeom>
            <a:ln w="28575" cap="sq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6175" name="Line 37"/>
            <p:cNvSpPr/>
            <p:nvPr/>
          </p:nvSpPr>
          <p:spPr>
            <a:xfrm>
              <a:off x="1104" y="880"/>
              <a:ext cx="0" cy="1032"/>
            </a:xfrm>
            <a:prstGeom prst="line">
              <a:avLst/>
            </a:prstGeom>
            <a:ln w="28575" cap="sq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6176" name="Line 38"/>
            <p:cNvSpPr/>
            <p:nvPr/>
          </p:nvSpPr>
          <p:spPr>
            <a:xfrm>
              <a:off x="1656" y="880"/>
              <a:ext cx="0" cy="1032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6177" name="Line 39"/>
            <p:cNvSpPr/>
            <p:nvPr/>
          </p:nvSpPr>
          <p:spPr>
            <a:xfrm>
              <a:off x="2208" y="880"/>
              <a:ext cx="0" cy="1032"/>
            </a:xfrm>
            <a:prstGeom prst="line">
              <a:avLst/>
            </a:prstGeom>
            <a:ln w="28575" cap="sq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</p:grpSp>
      <p:sp>
        <p:nvSpPr>
          <p:cNvPr id="144" name="Text Box 40"/>
          <p:cNvSpPr txBox="1"/>
          <p:nvPr/>
        </p:nvSpPr>
        <p:spPr>
          <a:xfrm>
            <a:off x="4284663" y="3578225"/>
            <a:ext cx="1727200" cy="18621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15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宝</a:t>
            </a:r>
          </a:p>
        </p:txBody>
      </p:sp>
      <p:grpSp>
        <p:nvGrpSpPr>
          <p:cNvPr id="7" name="Group 29"/>
          <p:cNvGrpSpPr/>
          <p:nvPr/>
        </p:nvGrpSpPr>
        <p:grpSpPr>
          <a:xfrm>
            <a:off x="4284663" y="3644900"/>
            <a:ext cx="1727200" cy="1728788"/>
            <a:chOff x="1104" y="880"/>
            <a:chExt cx="1104" cy="1032"/>
          </a:xfrm>
        </p:grpSpPr>
        <p:sp>
          <p:nvSpPr>
            <p:cNvPr id="6158" name="Rectangle 30"/>
            <p:cNvSpPr/>
            <p:nvPr/>
          </p:nvSpPr>
          <p:spPr>
            <a:xfrm>
              <a:off x="1656" y="1392"/>
              <a:ext cx="552" cy="520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zh-CN" altLang="zh-CN" sz="48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6159" name="Rectangle 31"/>
            <p:cNvSpPr/>
            <p:nvPr/>
          </p:nvSpPr>
          <p:spPr>
            <a:xfrm>
              <a:off x="1104" y="1392"/>
              <a:ext cx="552" cy="520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zh-CN" altLang="zh-CN" sz="48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6160" name="Rectangle 32"/>
            <p:cNvSpPr/>
            <p:nvPr/>
          </p:nvSpPr>
          <p:spPr>
            <a:xfrm>
              <a:off x="1656" y="880"/>
              <a:ext cx="552" cy="512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zh-CN" altLang="zh-CN" sz="48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6161" name="Rectangle 33"/>
            <p:cNvSpPr/>
            <p:nvPr/>
          </p:nvSpPr>
          <p:spPr>
            <a:xfrm>
              <a:off x="1104" y="880"/>
              <a:ext cx="552" cy="512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zh-CN" altLang="zh-CN" sz="48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6162" name="Line 34"/>
            <p:cNvSpPr/>
            <p:nvPr/>
          </p:nvSpPr>
          <p:spPr>
            <a:xfrm>
              <a:off x="1104" y="880"/>
              <a:ext cx="1104" cy="0"/>
            </a:xfrm>
            <a:prstGeom prst="line">
              <a:avLst/>
            </a:prstGeom>
            <a:ln w="28575" cap="sq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6163" name="Line 35"/>
            <p:cNvSpPr/>
            <p:nvPr/>
          </p:nvSpPr>
          <p:spPr>
            <a:xfrm>
              <a:off x="1104" y="1392"/>
              <a:ext cx="1104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6164" name="Line 36"/>
            <p:cNvSpPr/>
            <p:nvPr/>
          </p:nvSpPr>
          <p:spPr>
            <a:xfrm>
              <a:off x="1104" y="1912"/>
              <a:ext cx="1104" cy="0"/>
            </a:xfrm>
            <a:prstGeom prst="line">
              <a:avLst/>
            </a:prstGeom>
            <a:ln w="28575" cap="sq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6165" name="Line 37"/>
            <p:cNvSpPr/>
            <p:nvPr/>
          </p:nvSpPr>
          <p:spPr>
            <a:xfrm>
              <a:off x="1104" y="880"/>
              <a:ext cx="0" cy="1032"/>
            </a:xfrm>
            <a:prstGeom prst="line">
              <a:avLst/>
            </a:prstGeom>
            <a:ln w="28575" cap="sq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6166" name="Line 38"/>
            <p:cNvSpPr/>
            <p:nvPr/>
          </p:nvSpPr>
          <p:spPr>
            <a:xfrm>
              <a:off x="1656" y="880"/>
              <a:ext cx="0" cy="1032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6167" name="Line 39"/>
            <p:cNvSpPr/>
            <p:nvPr/>
          </p:nvSpPr>
          <p:spPr>
            <a:xfrm>
              <a:off x="2208" y="880"/>
              <a:ext cx="0" cy="1032"/>
            </a:xfrm>
            <a:prstGeom prst="line">
              <a:avLst/>
            </a:prstGeom>
            <a:ln w="28575" cap="sq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</p:grpSp>
      <p:sp>
        <p:nvSpPr>
          <p:cNvPr id="168" name="Text Box 40"/>
          <p:cNvSpPr txBox="1"/>
          <p:nvPr/>
        </p:nvSpPr>
        <p:spPr>
          <a:xfrm>
            <a:off x="827088" y="3522663"/>
            <a:ext cx="1584325" cy="18621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15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/>
      <p:bldP spid="97" grpId="0"/>
      <p:bldP spid="109" grpId="0"/>
      <p:bldP spid="132" grpId="0"/>
      <p:bldP spid="144" grpId="0"/>
      <p:bldP spid="16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"/>
          <p:cNvSpPr/>
          <p:nvPr/>
        </p:nvSpPr>
        <p:spPr>
          <a:xfrm>
            <a:off x="611188" y="1546225"/>
            <a:ext cx="7175500" cy="3970338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宋体" panose="02010600030101010101" pitchFamily="2" charset="-122"/>
              </a:rPr>
              <a:t>指导重点字的书写。</a:t>
            </a:r>
            <a:endParaRPr lang="zh-CN" altLang="en-US" sz="3600" b="1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 eaLnBrk="0" hangingPunct="0"/>
            <a:r>
              <a:rPr lang="zh-CN" altLang="en-US" sz="3600" dirty="0">
                <a:latin typeface="Arial" panose="020B0604020202020204" pitchFamily="34" charset="0"/>
              </a:rPr>
              <a:t>“</a:t>
            </a:r>
            <a:r>
              <a:rPr lang="zh-CN" altLang="en-US" sz="3600" dirty="0">
                <a:latin typeface="宋体" panose="02010600030101010101" pitchFamily="2" charset="-122"/>
              </a:rPr>
              <a:t>间</a:t>
            </a:r>
            <a:r>
              <a:rPr lang="zh-CN" altLang="en-US" sz="3600" dirty="0">
                <a:latin typeface="Arial" panose="020B0604020202020204" pitchFamily="34" charset="0"/>
              </a:rPr>
              <a:t>”</a:t>
            </a:r>
            <a:r>
              <a:rPr lang="zh-CN" altLang="en-US" sz="3600" dirty="0">
                <a:latin typeface="宋体" panose="02010600030101010101" pitchFamily="2" charset="-122"/>
              </a:rPr>
              <a:t>是半包围结构，先写“门”，后写“日”。</a:t>
            </a:r>
            <a:r>
              <a:rPr lang="zh-CN" altLang="en-US" sz="3600" dirty="0">
                <a:latin typeface="Arial" panose="020B0604020202020204" pitchFamily="34" charset="0"/>
              </a:rPr>
              <a:t>“</a:t>
            </a:r>
            <a:r>
              <a:rPr lang="zh-CN" altLang="en-US" sz="3600" dirty="0">
                <a:latin typeface="宋体" panose="02010600030101010101" pitchFamily="2" charset="-122"/>
              </a:rPr>
              <a:t>种、油、洗</a:t>
            </a:r>
            <a:r>
              <a:rPr lang="zh-CN" altLang="en-US" sz="3600" dirty="0">
                <a:latin typeface="Arial" panose="020B0604020202020204" pitchFamily="34" charset="0"/>
              </a:rPr>
              <a:t>”</a:t>
            </a:r>
            <a:r>
              <a:rPr lang="zh-CN" altLang="en-US" sz="3600" dirty="0">
                <a:latin typeface="宋体" panose="02010600030101010101" pitchFamily="2" charset="-122"/>
              </a:rPr>
              <a:t>都是左右结构，书写时要注意左窄右宽。</a:t>
            </a:r>
            <a:r>
              <a:rPr lang="zh-CN" altLang="en-US" sz="3600" dirty="0">
                <a:latin typeface="Arial" panose="020B0604020202020204" pitchFamily="34" charset="0"/>
              </a:rPr>
              <a:t>“</a:t>
            </a:r>
            <a:r>
              <a:rPr lang="zh-CN" altLang="en-US" sz="3600" dirty="0">
                <a:latin typeface="宋体" panose="02010600030101010101" pitchFamily="2" charset="-122"/>
              </a:rPr>
              <a:t>公、宝</a:t>
            </a:r>
            <a:r>
              <a:rPr lang="zh-CN" altLang="en-US" sz="3600" dirty="0">
                <a:latin typeface="Arial" panose="020B0604020202020204" pitchFamily="34" charset="0"/>
              </a:rPr>
              <a:t>”</a:t>
            </a:r>
            <a:r>
              <a:rPr lang="zh-CN" altLang="en-US" sz="3600" dirty="0">
                <a:latin typeface="宋体" panose="02010600030101010101" pitchFamily="2" charset="-122"/>
              </a:rPr>
              <a:t>都是上下结构，</a:t>
            </a:r>
            <a:endParaRPr lang="en-US" altLang="zh-CN" sz="3600" dirty="0">
              <a:latin typeface="宋体" panose="02010600030101010101" pitchFamily="2" charset="-122"/>
            </a:endParaRPr>
          </a:p>
          <a:p>
            <a:pPr eaLnBrk="0" hangingPunct="0"/>
            <a:r>
              <a:rPr lang="zh-CN" altLang="en-US" sz="3600" dirty="0">
                <a:latin typeface="Arial" panose="020B0604020202020204" pitchFamily="34" charset="0"/>
              </a:rPr>
              <a:t>“</a:t>
            </a:r>
            <a:r>
              <a:rPr lang="zh-CN" altLang="en-US" sz="3600" dirty="0">
                <a:latin typeface="宋体" panose="02010600030101010101" pitchFamily="2" charset="-122"/>
              </a:rPr>
              <a:t>公</a:t>
            </a:r>
            <a:r>
              <a:rPr lang="zh-CN" altLang="en-US" sz="3600" dirty="0">
                <a:latin typeface="Arial" panose="020B0604020202020204" pitchFamily="34" charset="0"/>
              </a:rPr>
              <a:t>”</a:t>
            </a:r>
            <a:r>
              <a:rPr lang="zh-CN" altLang="en-US" sz="3600" dirty="0">
                <a:latin typeface="宋体" panose="02010600030101010101" pitchFamily="2" charset="-122"/>
              </a:rPr>
              <a:t>字上面是“八”不是“入”，</a:t>
            </a:r>
            <a:r>
              <a:rPr lang="zh-CN" altLang="en-US" sz="3600" dirty="0">
                <a:latin typeface="Arial" panose="020B0604020202020204" pitchFamily="34" charset="0"/>
              </a:rPr>
              <a:t>“</a:t>
            </a:r>
            <a:r>
              <a:rPr lang="zh-CN" altLang="en-US" sz="3600" dirty="0">
                <a:latin typeface="宋体" panose="02010600030101010101" pitchFamily="2" charset="-122"/>
              </a:rPr>
              <a:t>宝</a:t>
            </a:r>
            <a:r>
              <a:rPr lang="zh-CN" altLang="en-US" sz="3600" dirty="0">
                <a:latin typeface="Arial" panose="020B0604020202020204" pitchFamily="34" charset="0"/>
              </a:rPr>
              <a:t>”</a:t>
            </a:r>
            <a:r>
              <a:rPr lang="zh-CN" altLang="en-US" sz="3600" dirty="0">
                <a:latin typeface="宋体" panose="02010600030101010101" pitchFamily="2" charset="-122"/>
              </a:rPr>
              <a:t>字宝盖儿要盖住下面。</a:t>
            </a:r>
            <a:endParaRPr lang="zh-CN" altLang="en-US" sz="3600" dirty="0">
              <a:latin typeface="Arial" panose="020B0604020202020204" pitchFamily="34" charset="0"/>
            </a:endParaRPr>
          </a:p>
        </p:txBody>
      </p:sp>
      <p:pic>
        <p:nvPicPr>
          <p:cNvPr id="6" name="图片 5" descr="u=2473465538,1896314302&amp;fm=21&amp;gp=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51725" y="4795838"/>
            <a:ext cx="1441450" cy="14398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72" name="WordArt 4"/>
          <p:cNvSpPr>
            <a:spLocks noTextEdit="1"/>
          </p:cNvSpPr>
          <p:nvPr/>
        </p:nvSpPr>
        <p:spPr>
          <a:xfrm>
            <a:off x="7772400" y="6308725"/>
            <a:ext cx="1371600" cy="350838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normAutofit/>
            <a:scene3d>
              <a:camera prst="legacyPerspectiveFront">
                <a:rot lat="20520000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 eaLnBrk="0" hangingPunct="0"/>
            <a:endParaRPr lang="zh-CN" altLang="en-US" sz="1800">
              <a:gradFill rotWithShape="1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  <a:tileRect/>
              </a:gra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 descr="http://img.pconline.com.cn/images/photoblog/6/8/0/9/6809900/20099/9/125243454633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0113" y="981075"/>
            <a:ext cx="7704137" cy="52562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" name="矩形 10"/>
          <p:cNvSpPr/>
          <p:nvPr/>
        </p:nvSpPr>
        <p:spPr>
          <a:xfrm>
            <a:off x="3131840" y="5301208"/>
            <a:ext cx="2448107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4400" b="1" i="0" u="none" strike="noStrike" kern="1200" cap="none" spc="0" normalizeH="0" baseline="0" noProof="1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  <a:t>第二课时</a:t>
            </a:r>
            <a:endParaRPr kumimoji="0" lang="zh-CN" altLang="en-US" sz="4400" b="1" i="0" u="none" strike="noStrike" kern="1200" cap="none" spc="0" normalizeH="0" baseline="0" noProof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s2.sinaimg.cn/mw690/006pCXgizy70rt4LwOta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213" y="1052513"/>
            <a:ext cx="7775575" cy="41767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195" name="Rectangle 3"/>
          <p:cNvSpPr/>
          <p:nvPr/>
        </p:nvSpPr>
        <p:spPr>
          <a:xfrm>
            <a:off x="900113" y="5403850"/>
            <a:ext cx="6408737" cy="647700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宋体" panose="02010600030101010101" pitchFamily="2" charset="-122"/>
              </a:rPr>
              <a:t>你认为光秃秃的大山像什么？</a:t>
            </a:r>
            <a:endParaRPr lang="zh-CN" altLang="en-US" sz="36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矩形 37"/>
          <p:cNvSpPr/>
          <p:nvPr/>
        </p:nvSpPr>
        <p:spPr>
          <a:xfrm>
            <a:off x="1042988" y="1484313"/>
            <a:ext cx="6186487" cy="6461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zh-CN" sz="3600" dirty="0">
                <a:latin typeface="Calibri" panose="020F0502020204030204" pitchFamily="34" charset="0"/>
              </a:rPr>
              <a:t>用苦恼的心情读第一自然段。</a:t>
            </a:r>
            <a:endParaRPr lang="zh-CN" altLang="en-US" sz="3600" dirty="0">
              <a:latin typeface="Calibri" panose="020F0502020204030204" pitchFamily="34" charset="0"/>
            </a:endParaRPr>
          </a:p>
        </p:txBody>
      </p:sp>
      <p:pic>
        <p:nvPicPr>
          <p:cNvPr id="41" name="Picture 2" descr="http://image.tupian114.com/20131128/1339234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650" y="2205038"/>
            <a:ext cx="7620000" cy="39830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44" name="WordArt 4"/>
          <p:cNvSpPr>
            <a:spLocks noTextEdit="1"/>
          </p:cNvSpPr>
          <p:nvPr/>
        </p:nvSpPr>
        <p:spPr>
          <a:xfrm>
            <a:off x="7772400" y="6308725"/>
            <a:ext cx="1371600" cy="350838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normAutofit/>
            <a:scene3d>
              <a:camera prst="legacyPerspectiveFront">
                <a:rot lat="20520000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 eaLnBrk="0" hangingPunct="0"/>
            <a:endParaRPr lang="zh-CN" altLang="en-US" sz="1800">
              <a:gradFill rotWithShape="1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  <a:tileRect/>
              </a:gra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 主题​​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主题​​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Office 主题​​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二年级上册语文课件-11热闹的大山 冀教版</Template>
  <TotalTime>0</TotalTime>
  <Words>182</Words>
  <Application>Microsoft Office PowerPoint</Application>
  <PresentationFormat>全屏显示(4:3)</PresentationFormat>
  <Paragraphs>21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0" baseType="lpstr">
      <vt:lpstr>黑体</vt:lpstr>
      <vt:lpstr>楷体</vt:lpstr>
      <vt:lpstr>宋体</vt:lpstr>
      <vt:lpstr>Arial</vt:lpstr>
      <vt:lpstr>Calibri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hp</dc:creator>
  <cp:keywords>1234</cp:keywords>
  <cp:lastModifiedBy>hp</cp:lastModifiedBy>
  <cp:revision>1</cp:revision>
  <dcterms:created xsi:type="dcterms:W3CDTF">2018-08-12T07:17:09Z</dcterms:created>
  <dcterms:modified xsi:type="dcterms:W3CDTF">2018-08-12T07:18:11Z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2052-10.1.0.7520</vt:lpwstr>
  </property>
</Properties>
</file>